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3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5656"/>
    <a:srgbClr val="ED8137"/>
    <a:srgbClr val="FFFFAB"/>
    <a:srgbClr val="FFFFC1"/>
    <a:srgbClr val="FFFCC1"/>
    <a:srgbClr val="00033E"/>
    <a:srgbClr val="FF5757"/>
    <a:srgbClr val="FF4F4F"/>
    <a:srgbClr val="FF3737"/>
    <a:srgbClr val="FFF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884" y="72"/>
      </p:cViewPr>
      <p:guideLst>
        <p:guide orient="horz" pos="314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0CCC4-8A8A-45FA-806F-9EF033063E12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CBD-3A3C-404C-9FF5-D0A25D6885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16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CBD-3A3C-404C-9FF5-D0A25D68859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760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F4967-64A3-455C-A1EC-9D2A7F038047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67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C5E9-F400-462A-ABDD-9C88E2F55238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07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12082-EDDD-4960-8038-BB06C517DB53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83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B24B8-05A4-4519-BA9E-A7FBF8FD80E4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44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195B-B932-4D00-8808-6633F842D758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19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287C-88EF-45E2-8455-75A023B09F1E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4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C442-0E20-4608-AFE9-76851B280B5E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7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95C39-2E33-4F5B-A2FA-0902012694CE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82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5F81-6CBD-4DE8-AB9C-A8E5D861AC8F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83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A896-49C4-4225-9160-D5F1FFA0239A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5EA2F-7D9A-449D-BE34-3A8535890418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4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75F0A-0579-4ED0-8863-6B860BF45247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3419E-CE85-4A64-BA80-7EC46D018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86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www.toshinkyo.or.jp/event/index.html#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CC641-8B59-9D84-5E3E-4F9CD3E85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FCDE1CE-69E1-40BF-9CD9-EF0A7EC17E39}"/>
              </a:ext>
            </a:extLst>
          </p:cNvPr>
          <p:cNvSpPr/>
          <p:nvPr/>
        </p:nvSpPr>
        <p:spPr>
          <a:xfrm>
            <a:off x="71120" y="4511871"/>
            <a:ext cx="6726492" cy="4133720"/>
          </a:xfrm>
          <a:prstGeom prst="roundRect">
            <a:avLst>
              <a:gd name="adj" fmla="val 2966"/>
            </a:avLst>
          </a:prstGeom>
          <a:solidFill>
            <a:srgbClr val="FFF4D5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四角形: 角を丸くする 105">
            <a:extLst>
              <a:ext uri="{FF2B5EF4-FFF2-40B4-BE49-F238E27FC236}">
                <a16:creationId xmlns:a16="http://schemas.microsoft.com/office/drawing/2014/main" id="{5819D54F-4F0B-41A0-9C2C-A235C98C0E5D}"/>
              </a:ext>
            </a:extLst>
          </p:cNvPr>
          <p:cNvSpPr/>
          <p:nvPr/>
        </p:nvSpPr>
        <p:spPr>
          <a:xfrm>
            <a:off x="2528460" y="4769942"/>
            <a:ext cx="1812593" cy="1129697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9FE70D44-F5A9-4C44-82C3-494C44815368}"/>
              </a:ext>
            </a:extLst>
          </p:cNvPr>
          <p:cNvSpPr/>
          <p:nvPr/>
        </p:nvSpPr>
        <p:spPr>
          <a:xfrm>
            <a:off x="4532491" y="4785904"/>
            <a:ext cx="1812593" cy="1129697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四角形: 角を丸くする 107">
            <a:extLst>
              <a:ext uri="{FF2B5EF4-FFF2-40B4-BE49-F238E27FC236}">
                <a16:creationId xmlns:a16="http://schemas.microsoft.com/office/drawing/2014/main" id="{530C0286-0050-4821-A2A9-CD8243E9CD81}"/>
              </a:ext>
            </a:extLst>
          </p:cNvPr>
          <p:cNvSpPr/>
          <p:nvPr/>
        </p:nvSpPr>
        <p:spPr>
          <a:xfrm>
            <a:off x="517239" y="6020624"/>
            <a:ext cx="1812593" cy="1129697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四角形: 角を丸くする 108">
            <a:extLst>
              <a:ext uri="{FF2B5EF4-FFF2-40B4-BE49-F238E27FC236}">
                <a16:creationId xmlns:a16="http://schemas.microsoft.com/office/drawing/2014/main" id="{F84EE9CD-8F19-4DA3-96F6-BDE9EB06064F}"/>
              </a:ext>
            </a:extLst>
          </p:cNvPr>
          <p:cNvSpPr/>
          <p:nvPr/>
        </p:nvSpPr>
        <p:spPr>
          <a:xfrm>
            <a:off x="517239" y="7254824"/>
            <a:ext cx="1812593" cy="1129697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四角形: 角を丸くする 109">
            <a:extLst>
              <a:ext uri="{FF2B5EF4-FFF2-40B4-BE49-F238E27FC236}">
                <a16:creationId xmlns:a16="http://schemas.microsoft.com/office/drawing/2014/main" id="{FCA3A63B-6FE2-4A6B-8F72-DF40589E359F}"/>
              </a:ext>
            </a:extLst>
          </p:cNvPr>
          <p:cNvSpPr/>
          <p:nvPr/>
        </p:nvSpPr>
        <p:spPr>
          <a:xfrm>
            <a:off x="2528460" y="7263552"/>
            <a:ext cx="1812593" cy="1120970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1ACDBF91-71B0-470C-8ADE-56FA9E66B1E4}"/>
              </a:ext>
            </a:extLst>
          </p:cNvPr>
          <p:cNvSpPr/>
          <p:nvPr/>
        </p:nvSpPr>
        <p:spPr>
          <a:xfrm>
            <a:off x="4532491" y="7254825"/>
            <a:ext cx="1812593" cy="1129697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四角形: 角を丸くする 111">
            <a:extLst>
              <a:ext uri="{FF2B5EF4-FFF2-40B4-BE49-F238E27FC236}">
                <a16:creationId xmlns:a16="http://schemas.microsoft.com/office/drawing/2014/main" id="{E2518EDF-8112-4F12-AAF6-E6871C38E196}"/>
              </a:ext>
            </a:extLst>
          </p:cNvPr>
          <p:cNvSpPr/>
          <p:nvPr/>
        </p:nvSpPr>
        <p:spPr>
          <a:xfrm>
            <a:off x="4532491" y="6018871"/>
            <a:ext cx="1812593" cy="1129697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8" name="図 77">
            <a:extLst>
              <a:ext uri="{FF2B5EF4-FFF2-40B4-BE49-F238E27FC236}">
                <a16:creationId xmlns:a16="http://schemas.microsoft.com/office/drawing/2014/main" id="{E67E47E9-DF84-7015-2DA2-845D44889D7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0196" b="59068"/>
          <a:stretch/>
        </p:blipFill>
        <p:spPr>
          <a:xfrm>
            <a:off x="267230" y="8699194"/>
            <a:ext cx="225337" cy="227465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E4C76D4B-A18E-D0E3-2E51-42A9C91CDA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0196" b="59068"/>
          <a:stretch/>
        </p:blipFill>
        <p:spPr>
          <a:xfrm>
            <a:off x="266037" y="9039425"/>
            <a:ext cx="225337" cy="227465"/>
          </a:xfrm>
          <a:prstGeom prst="rect">
            <a:avLst/>
          </a:prstGeom>
        </p:spPr>
      </p:pic>
      <p:pic>
        <p:nvPicPr>
          <p:cNvPr id="80" name="図 79">
            <a:extLst>
              <a:ext uri="{FF2B5EF4-FFF2-40B4-BE49-F238E27FC236}">
                <a16:creationId xmlns:a16="http://schemas.microsoft.com/office/drawing/2014/main" id="{244EEB75-E66C-C1B7-DD43-1DCB98BA67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199" t="7112" r="70196" b="59069"/>
          <a:stretch>
            <a:fillRect/>
          </a:stretch>
        </p:blipFill>
        <p:spPr>
          <a:xfrm>
            <a:off x="304939" y="9268739"/>
            <a:ext cx="186030" cy="187937"/>
          </a:xfrm>
          <a:prstGeom prst="rect">
            <a:avLst/>
          </a:prstGeom>
        </p:spPr>
      </p:pic>
      <p:sp>
        <p:nvSpPr>
          <p:cNvPr id="35" name="直角三角形 34">
            <a:extLst>
              <a:ext uri="{FF2B5EF4-FFF2-40B4-BE49-F238E27FC236}">
                <a16:creationId xmlns:a16="http://schemas.microsoft.com/office/drawing/2014/main" id="{3A526A2E-201E-3F58-2676-BA590F80BF02}"/>
              </a:ext>
            </a:extLst>
          </p:cNvPr>
          <p:cNvSpPr/>
          <p:nvPr/>
        </p:nvSpPr>
        <p:spPr>
          <a:xfrm rot="5400000" flipV="1">
            <a:off x="1414744" y="-725477"/>
            <a:ext cx="4706025" cy="6156983"/>
          </a:xfrm>
          <a:prstGeom prst="rtTriangle">
            <a:avLst/>
          </a:prstGeom>
          <a:solidFill>
            <a:srgbClr val="FFCD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0EA8773-1BB8-8878-70DA-58801D0FC306}"/>
              </a:ext>
            </a:extLst>
          </p:cNvPr>
          <p:cNvSpPr/>
          <p:nvPr/>
        </p:nvSpPr>
        <p:spPr>
          <a:xfrm>
            <a:off x="4628601" y="7520834"/>
            <a:ext cx="1634288" cy="819431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24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認知症</a:t>
            </a:r>
            <a:r>
              <a:rPr kumimoji="1" lang="ja-JP" altLang="en-US" sz="12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の基礎</a:t>
            </a:r>
            <a:endParaRPr kumimoji="1" lang="en-US" altLang="ja-JP" sz="140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ja-JP" altLang="en-US" dirty="0">
              <a:solidFill>
                <a:schemeClr val="bg2">
                  <a:lumMod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51B95184-B6A1-F0A5-4BF8-1CDEE172F7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2" y="7177"/>
            <a:ext cx="789669" cy="829505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61040F0-D48D-FE2D-59EA-25BA82D79A6A}"/>
              </a:ext>
            </a:extLst>
          </p:cNvPr>
          <p:cNvSpPr/>
          <p:nvPr/>
        </p:nvSpPr>
        <p:spPr>
          <a:xfrm>
            <a:off x="630007" y="7598216"/>
            <a:ext cx="1628092" cy="819431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24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メタボ</a:t>
            </a:r>
            <a:r>
              <a:rPr kumimoji="1" lang="ja-JP" altLang="en-US" sz="11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のための</a:t>
            </a:r>
            <a:r>
              <a:rPr kumimoji="1" lang="ja-JP" altLang="en-US" sz="1600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数値改善</a:t>
            </a:r>
            <a:endParaRPr kumimoji="1" lang="en-US" altLang="ja-JP" sz="1600" dirty="0">
              <a:solidFill>
                <a:srgbClr val="FF575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800" dirty="0">
              <a:solidFill>
                <a:srgbClr val="FF6565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sz="600" dirty="0">
              <a:solidFill>
                <a:srgbClr val="FF6565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C8584E9-58F9-983B-AA1A-96E38B6E913D}"/>
              </a:ext>
            </a:extLst>
          </p:cNvPr>
          <p:cNvSpPr/>
          <p:nvPr/>
        </p:nvSpPr>
        <p:spPr>
          <a:xfrm>
            <a:off x="2670150" y="7554390"/>
            <a:ext cx="1547817" cy="819431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28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</a:t>
            </a:r>
            <a:r>
              <a:rPr kumimoji="1" lang="ja-JP" altLang="en-US" sz="14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の基礎</a:t>
            </a:r>
            <a:endParaRPr kumimoji="1" lang="en-US" altLang="ja-JP" sz="160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5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仕事・生活との両立</a:t>
            </a:r>
            <a:endParaRPr kumimoji="1" lang="en-US" altLang="ja-JP" sz="105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ja-JP" altLang="en-US" sz="800" dirty="0">
              <a:solidFill>
                <a:srgbClr val="FF8585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99FD9D5-D101-5DA4-A142-A25778CE861C}"/>
              </a:ext>
            </a:extLst>
          </p:cNvPr>
          <p:cNvSpPr txBox="1"/>
          <p:nvPr/>
        </p:nvSpPr>
        <p:spPr>
          <a:xfrm>
            <a:off x="357633" y="9505623"/>
            <a:ext cx="38371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&lt;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お問合せ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&gt;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　東振協事務局 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Tel:03-3626-7504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（平日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17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時）</a:t>
            </a:r>
            <a:endParaRPr lang="zh-TW" altLang="en-US" sz="8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DDF3C1A5-52B5-4BA3-B912-7FAC6939DE7C}"/>
              </a:ext>
            </a:extLst>
          </p:cNvPr>
          <p:cNvGrpSpPr/>
          <p:nvPr/>
        </p:nvGrpSpPr>
        <p:grpSpPr>
          <a:xfrm>
            <a:off x="4229186" y="8675100"/>
            <a:ext cx="1385152" cy="621321"/>
            <a:chOff x="4152012" y="8645057"/>
            <a:chExt cx="1426354" cy="597078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27C1D2FD-8776-4DAC-8CCE-4E0D2367605E}"/>
                </a:ext>
              </a:extLst>
            </p:cNvPr>
            <p:cNvSpPr/>
            <p:nvPr/>
          </p:nvSpPr>
          <p:spPr>
            <a:xfrm>
              <a:off x="4152012" y="8645057"/>
              <a:ext cx="1348676" cy="597078"/>
            </a:xfrm>
            <a:prstGeom prst="roundRect">
              <a:avLst/>
            </a:prstGeom>
            <a:solidFill>
              <a:srgbClr val="FFC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E279BA4D-343C-F0DA-A22A-5928B8EBA018}"/>
                </a:ext>
              </a:extLst>
            </p:cNvPr>
            <p:cNvSpPr txBox="1"/>
            <p:nvPr/>
          </p:nvSpPr>
          <p:spPr>
            <a:xfrm>
              <a:off x="4191591" y="8652144"/>
              <a:ext cx="1386775" cy="461665"/>
            </a:xfrm>
            <a:prstGeom prst="rect">
              <a:avLst/>
            </a:prstGeom>
            <a:noFill/>
          </p:spPr>
          <p:txBody>
            <a:bodyPr wrap="square" lIns="36000" rIns="36000" rtlCol="0">
              <a:spAutoFit/>
            </a:bodyPr>
            <a:lstStyle/>
            <a:p>
              <a:r>
                <a:rPr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イベント詳細・</a:t>
              </a:r>
              <a:endPara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お申込みはこちら</a:t>
              </a:r>
              <a:endPara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D262C2D-6872-CCFE-4C49-4DD908930288}"/>
              </a:ext>
            </a:extLst>
          </p:cNvPr>
          <p:cNvSpPr txBox="1"/>
          <p:nvPr/>
        </p:nvSpPr>
        <p:spPr>
          <a:xfrm>
            <a:off x="393598" y="9024063"/>
            <a:ext cx="371210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募集期間 ： 令和</a:t>
            </a:r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年１月</a:t>
            </a:r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日（月）～</a:t>
            </a:r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金）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0003C176-28D9-62A1-9451-DB777449B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494" y="8614242"/>
            <a:ext cx="743715" cy="743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51A935F-6EC9-3D3B-8F84-D0872ECB069A}"/>
              </a:ext>
            </a:extLst>
          </p:cNvPr>
          <p:cNvSpPr txBox="1"/>
          <p:nvPr/>
        </p:nvSpPr>
        <p:spPr>
          <a:xfrm>
            <a:off x="393601" y="8681852"/>
            <a:ext cx="35672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対象者 　 ： 会員健康保険組合の被保険者・被扶養者等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52580E1E-38F9-627C-6603-0C97A06E458F}"/>
              </a:ext>
            </a:extLst>
          </p:cNvPr>
          <p:cNvGrpSpPr/>
          <p:nvPr/>
        </p:nvGrpSpPr>
        <p:grpSpPr>
          <a:xfrm>
            <a:off x="4680867" y="2755746"/>
            <a:ext cx="2296796" cy="1428691"/>
            <a:chOff x="5160420" y="2662955"/>
            <a:chExt cx="1821051" cy="1198059"/>
          </a:xfrm>
          <a:solidFill>
            <a:srgbClr val="00CC99"/>
          </a:solidFill>
        </p:grpSpPr>
        <p:sp>
          <p:nvSpPr>
            <p:cNvPr id="49" name="円/楕円 48">
              <a:extLst>
                <a:ext uri="{FF2B5EF4-FFF2-40B4-BE49-F238E27FC236}">
                  <a16:creationId xmlns:a16="http://schemas.microsoft.com/office/drawing/2014/main" id="{16104D49-61C3-20A4-C972-2BDB91510D23}"/>
                </a:ext>
              </a:extLst>
            </p:cNvPr>
            <p:cNvSpPr/>
            <p:nvPr/>
          </p:nvSpPr>
          <p:spPr>
            <a:xfrm>
              <a:off x="5459805" y="2662955"/>
              <a:ext cx="1224367" cy="1198059"/>
            </a:xfrm>
            <a:prstGeom prst="ellipse">
              <a:avLst/>
            </a:prstGeom>
            <a:solidFill>
              <a:srgbClr val="FF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rgbClr val="BC1A58"/>
                </a:solidFill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FE1E2124-E66B-18BC-A732-647E3FE091F8}"/>
                </a:ext>
              </a:extLst>
            </p:cNvPr>
            <p:cNvSpPr txBox="1"/>
            <p:nvPr/>
          </p:nvSpPr>
          <p:spPr>
            <a:xfrm>
              <a:off x="5160420" y="2850038"/>
              <a:ext cx="1821051" cy="7226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 Unicode MS" panose="020B0604020202020204" pitchFamily="50" charset="-128"/>
                </a:rPr>
                <a:t>参加費</a:t>
              </a:r>
              <a:endParaRPr kumimoji="1"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rial Unicode MS" panose="020B0604020202020204" pitchFamily="50" charset="-128"/>
              </a:endParaRPr>
            </a:p>
            <a:p>
              <a:pPr algn="ctr"/>
              <a:r>
                <a:rPr kumimoji="1" lang="ja-JP" altLang="en-US" sz="3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 Unicode MS" panose="020B0604020202020204" pitchFamily="50" charset="-128"/>
                </a:rPr>
                <a:t>無料</a:t>
              </a:r>
              <a:r>
                <a:rPr kumimoji="1" lang="en-US" altLang="ja-JP" sz="3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 Unicode MS" panose="020B0604020202020204" pitchFamily="50" charset="-128"/>
                </a:rPr>
                <a:t>!</a:t>
              </a:r>
              <a:endParaRPr kumimoji="1"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rial Unicode MS" panose="020B0604020202020204" pitchFamily="50" charset="-128"/>
              </a:endParaRPr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DD947857-6595-BA6E-7CC0-9A7A8EB302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3" t="50104" r="67783" b="5306"/>
          <a:stretch>
            <a:fillRect/>
          </a:stretch>
        </p:blipFill>
        <p:spPr>
          <a:xfrm>
            <a:off x="-190339" y="719900"/>
            <a:ext cx="2540720" cy="3776609"/>
          </a:xfrm>
          <a:prstGeom prst="rect">
            <a:avLst/>
          </a:prstGeom>
        </p:spPr>
      </p:pic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AA8F0B7-B265-08CB-FC23-50D4BBF71F45}"/>
              </a:ext>
            </a:extLst>
          </p:cNvPr>
          <p:cNvSpPr txBox="1"/>
          <p:nvPr/>
        </p:nvSpPr>
        <p:spPr>
          <a:xfrm>
            <a:off x="1999975" y="474900"/>
            <a:ext cx="4787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0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</a:t>
            </a:r>
            <a:r>
              <a:rPr kumimoji="1" lang="ja-JP" altLang="en-US" sz="7000" b="1" dirty="0">
                <a:solidFill>
                  <a:srgbClr val="81DE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*</a:t>
            </a:r>
            <a:r>
              <a:rPr kumimoji="1" lang="ja-JP" altLang="en-US" sz="70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</a:t>
            </a:r>
            <a:endParaRPr kumimoji="1" lang="en-US" altLang="ja-JP" sz="7000" b="1" dirty="0">
              <a:solidFill>
                <a:schemeClr val="accent4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3800" b="1" dirty="0">
                <a:solidFill>
                  <a:schemeClr val="accent4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オンラインセミナー</a:t>
            </a:r>
            <a:endParaRPr kumimoji="1" lang="en-US" altLang="ja-JP" sz="3800" b="1" dirty="0">
              <a:solidFill>
                <a:schemeClr val="accent4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86A92B8-34DD-CA5F-7969-4967B909B291}"/>
              </a:ext>
            </a:extLst>
          </p:cNvPr>
          <p:cNvSpPr txBox="1"/>
          <p:nvPr/>
        </p:nvSpPr>
        <p:spPr>
          <a:xfrm>
            <a:off x="2222970" y="3501262"/>
            <a:ext cx="412341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お家でゆっくり過ごす休日や、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通勤のちょっとしたスキマ時間に、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気軽に楽しくセミナー動画を見てみませんか？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皆さまの健康・暮らしに役立つヒントを、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様々なテーマでお届けします。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0C59A4DC-0CF9-7F55-8C5D-B5B74A8B10F3}"/>
              </a:ext>
            </a:extLst>
          </p:cNvPr>
          <p:cNvSpPr txBox="1"/>
          <p:nvPr/>
        </p:nvSpPr>
        <p:spPr>
          <a:xfrm rot="21195243">
            <a:off x="-102687" y="1368672"/>
            <a:ext cx="904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スマホでも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OK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CF1B1217-E76A-7663-E8BB-27B8B150D9AB}"/>
              </a:ext>
            </a:extLst>
          </p:cNvPr>
          <p:cNvSpPr txBox="1"/>
          <p:nvPr/>
        </p:nvSpPr>
        <p:spPr>
          <a:xfrm>
            <a:off x="1077064" y="8846369"/>
            <a:ext cx="31177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事業所にて複数名で参加の場合、代表者１名の申込で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OK!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99150FD-D06B-7BE9-1980-50DA703E04D8}"/>
              </a:ext>
            </a:extLst>
          </p:cNvPr>
          <p:cNvSpPr txBox="1"/>
          <p:nvPr/>
        </p:nvSpPr>
        <p:spPr>
          <a:xfrm>
            <a:off x="4126504" y="9319603"/>
            <a:ext cx="23894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（東振協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内） 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https://www.toshinkyo.or.jp/</a:t>
            </a:r>
          </a:p>
          <a:p>
            <a:pPr algn="r"/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event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/index.html#4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7883765C-3A05-0935-9572-5E08023F80FD}"/>
              </a:ext>
            </a:extLst>
          </p:cNvPr>
          <p:cNvSpPr txBox="1"/>
          <p:nvPr/>
        </p:nvSpPr>
        <p:spPr>
          <a:xfrm>
            <a:off x="393598" y="9214563"/>
            <a:ext cx="30179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募集人数 ： </a:t>
            </a:r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1000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名（先着順になります）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30032E2A-CFF4-37F4-89A9-2ED47127BB8A}"/>
              </a:ext>
            </a:extLst>
          </p:cNvPr>
          <p:cNvSpPr txBox="1"/>
          <p:nvPr/>
        </p:nvSpPr>
        <p:spPr>
          <a:xfrm>
            <a:off x="2341753" y="2291129"/>
            <a:ext cx="4438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600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令和８年３月２日～３月３１日配信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C723915-DA22-469F-8D06-D505D7752DDB}"/>
              </a:ext>
            </a:extLst>
          </p:cNvPr>
          <p:cNvSpPr txBox="1"/>
          <p:nvPr/>
        </p:nvSpPr>
        <p:spPr>
          <a:xfrm>
            <a:off x="2595122" y="4836969"/>
            <a:ext cx="18070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腸の大事さ知っていますか</a:t>
            </a:r>
          </a:p>
        </p:txBody>
      </p:sp>
      <p:sp>
        <p:nvSpPr>
          <p:cNvPr id="73" name="楕円 72">
            <a:extLst>
              <a:ext uri="{FF2B5EF4-FFF2-40B4-BE49-F238E27FC236}">
                <a16:creationId xmlns:a16="http://schemas.microsoft.com/office/drawing/2014/main" id="{86A48780-CC4A-4CF0-98CC-0A5C0AE41B6A}"/>
              </a:ext>
            </a:extLst>
          </p:cNvPr>
          <p:cNvSpPr/>
          <p:nvPr/>
        </p:nvSpPr>
        <p:spPr>
          <a:xfrm>
            <a:off x="414301" y="5951899"/>
            <a:ext cx="407925" cy="429369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Arial Black" panose="020B0A04020102020204" pitchFamily="34" charset="0"/>
              </a:rPr>
              <a:t>4</a:t>
            </a:r>
            <a:endParaRPr kumimoji="1" lang="ja-JP" altLang="en-US" sz="1400" b="1" dirty="0">
              <a:latin typeface="Arial Black" panose="020B0A04020102020204" pitchFamily="34" charset="0"/>
            </a:endParaRPr>
          </a:p>
        </p:txBody>
      </p:sp>
      <p:sp>
        <p:nvSpPr>
          <p:cNvPr id="74" name="楕円 73">
            <a:extLst>
              <a:ext uri="{FF2B5EF4-FFF2-40B4-BE49-F238E27FC236}">
                <a16:creationId xmlns:a16="http://schemas.microsoft.com/office/drawing/2014/main" id="{8F10379A-E245-411A-9280-F8AB7AB49A5A}"/>
              </a:ext>
            </a:extLst>
          </p:cNvPr>
          <p:cNvSpPr/>
          <p:nvPr/>
        </p:nvSpPr>
        <p:spPr>
          <a:xfrm>
            <a:off x="4388139" y="4725358"/>
            <a:ext cx="407925" cy="429369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Arial Black" panose="020B0A04020102020204" pitchFamily="34" charset="0"/>
              </a:rPr>
              <a:t>3</a:t>
            </a:r>
            <a:endParaRPr kumimoji="1" lang="ja-JP" altLang="en-US" sz="1400" b="1" dirty="0">
              <a:latin typeface="Arial Black" panose="020B0A04020102020204" pitchFamily="34" charset="0"/>
            </a:endParaRPr>
          </a:p>
        </p:txBody>
      </p:sp>
      <p:sp>
        <p:nvSpPr>
          <p:cNvPr id="75" name="楕円 74">
            <a:extLst>
              <a:ext uri="{FF2B5EF4-FFF2-40B4-BE49-F238E27FC236}">
                <a16:creationId xmlns:a16="http://schemas.microsoft.com/office/drawing/2014/main" id="{BD90CBBC-020E-483C-9388-7B807AAFE789}"/>
              </a:ext>
            </a:extLst>
          </p:cNvPr>
          <p:cNvSpPr/>
          <p:nvPr/>
        </p:nvSpPr>
        <p:spPr>
          <a:xfrm>
            <a:off x="2368270" y="4736342"/>
            <a:ext cx="407925" cy="429369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Arial Black" panose="020B0A04020102020204" pitchFamily="34" charset="0"/>
              </a:rPr>
              <a:t>2</a:t>
            </a:r>
            <a:endParaRPr kumimoji="1" lang="ja-JP" altLang="en-US" sz="1400" b="1" dirty="0">
              <a:latin typeface="Arial Black" panose="020B0A04020102020204" pitchFamily="34" charset="0"/>
            </a:endParaRPr>
          </a:p>
        </p:txBody>
      </p:sp>
      <p:sp>
        <p:nvSpPr>
          <p:cNvPr id="76" name="楕円 75">
            <a:extLst>
              <a:ext uri="{FF2B5EF4-FFF2-40B4-BE49-F238E27FC236}">
                <a16:creationId xmlns:a16="http://schemas.microsoft.com/office/drawing/2014/main" id="{E9A7C787-C24A-4E6F-A33D-980A7E5B640A}"/>
              </a:ext>
            </a:extLst>
          </p:cNvPr>
          <p:cNvSpPr/>
          <p:nvPr/>
        </p:nvSpPr>
        <p:spPr>
          <a:xfrm>
            <a:off x="414301" y="7175832"/>
            <a:ext cx="407925" cy="429369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Arial Black" panose="020B0A04020102020204" pitchFamily="34" charset="0"/>
              </a:rPr>
              <a:t>6</a:t>
            </a:r>
            <a:endParaRPr kumimoji="1" lang="ja-JP" altLang="en-US" sz="1400" b="1" dirty="0">
              <a:latin typeface="Arial Black" panose="020B0A04020102020204" pitchFamily="34" charset="0"/>
            </a:endParaRPr>
          </a:p>
        </p:txBody>
      </p:sp>
      <p:sp>
        <p:nvSpPr>
          <p:cNvPr id="77" name="楕円 76">
            <a:extLst>
              <a:ext uri="{FF2B5EF4-FFF2-40B4-BE49-F238E27FC236}">
                <a16:creationId xmlns:a16="http://schemas.microsoft.com/office/drawing/2014/main" id="{EA2E26A5-9086-4EC5-8419-4E5E4FBC6B93}"/>
              </a:ext>
            </a:extLst>
          </p:cNvPr>
          <p:cNvSpPr/>
          <p:nvPr/>
        </p:nvSpPr>
        <p:spPr>
          <a:xfrm>
            <a:off x="4515309" y="7214820"/>
            <a:ext cx="407925" cy="400481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Arial Black" panose="020B0A04020102020204" pitchFamily="34" charset="0"/>
              </a:rPr>
              <a:t>8</a:t>
            </a:r>
            <a:endParaRPr kumimoji="1" lang="ja-JP" altLang="en-US" sz="1400" b="1" dirty="0">
              <a:latin typeface="Arial Black" panose="020B0A04020102020204" pitchFamily="34" charset="0"/>
            </a:endParaRPr>
          </a:p>
        </p:txBody>
      </p:sp>
      <p:sp>
        <p:nvSpPr>
          <p:cNvPr id="82" name="楕円 81">
            <a:extLst>
              <a:ext uri="{FF2B5EF4-FFF2-40B4-BE49-F238E27FC236}">
                <a16:creationId xmlns:a16="http://schemas.microsoft.com/office/drawing/2014/main" id="{C668469C-F3AA-4097-AE0C-90AEA14E74F8}"/>
              </a:ext>
            </a:extLst>
          </p:cNvPr>
          <p:cNvSpPr/>
          <p:nvPr/>
        </p:nvSpPr>
        <p:spPr>
          <a:xfrm>
            <a:off x="2371181" y="7279175"/>
            <a:ext cx="407925" cy="392590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Arial Black" panose="020B0A04020102020204" pitchFamily="34" charset="0"/>
              </a:rPr>
              <a:t>7</a:t>
            </a:r>
            <a:endParaRPr kumimoji="1" lang="ja-JP" altLang="en-US" sz="1400" b="1" dirty="0">
              <a:latin typeface="Arial Black" panose="020B0A04020102020204" pitchFamily="34" charset="0"/>
            </a:endParaRPr>
          </a:p>
        </p:txBody>
      </p:sp>
      <p:sp>
        <p:nvSpPr>
          <p:cNvPr id="85" name="楕円 84">
            <a:extLst>
              <a:ext uri="{FF2B5EF4-FFF2-40B4-BE49-F238E27FC236}">
                <a16:creationId xmlns:a16="http://schemas.microsoft.com/office/drawing/2014/main" id="{58B07614-D021-43E5-B066-8F7D3DD24405}"/>
              </a:ext>
            </a:extLst>
          </p:cNvPr>
          <p:cNvSpPr/>
          <p:nvPr/>
        </p:nvSpPr>
        <p:spPr>
          <a:xfrm>
            <a:off x="4551021" y="5939849"/>
            <a:ext cx="407925" cy="429369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>
                <a:latin typeface="Arial Black" panose="020B0A04020102020204" pitchFamily="34" charset="0"/>
              </a:rPr>
              <a:t>5</a:t>
            </a:r>
            <a:endParaRPr kumimoji="1" lang="ja-JP" altLang="en-US" sz="1400" b="1" dirty="0">
              <a:latin typeface="Arial Black" panose="020B0A04020102020204" pitchFamily="34" charset="0"/>
            </a:endParaRPr>
          </a:p>
        </p:txBody>
      </p:sp>
      <p:sp>
        <p:nvSpPr>
          <p:cNvPr id="90" name="二等辺三角形 89">
            <a:extLst>
              <a:ext uri="{FF2B5EF4-FFF2-40B4-BE49-F238E27FC236}">
                <a16:creationId xmlns:a16="http://schemas.microsoft.com/office/drawing/2014/main" id="{A3F034DB-00F1-48A5-A1E8-AB76A473477D}"/>
              </a:ext>
            </a:extLst>
          </p:cNvPr>
          <p:cNvSpPr/>
          <p:nvPr/>
        </p:nvSpPr>
        <p:spPr>
          <a:xfrm rot="4033417">
            <a:off x="5574077" y="8844482"/>
            <a:ext cx="118807" cy="256778"/>
          </a:xfrm>
          <a:prstGeom prst="triangle">
            <a:avLst>
              <a:gd name="adj" fmla="val 23027"/>
            </a:avLst>
          </a:prstGeom>
          <a:solidFill>
            <a:srgbClr val="FFC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pic>
        <p:nvPicPr>
          <p:cNvPr id="91" name="図 90">
            <a:extLst>
              <a:ext uri="{FF2B5EF4-FFF2-40B4-BE49-F238E27FC236}">
                <a16:creationId xmlns:a16="http://schemas.microsoft.com/office/drawing/2014/main" id="{6EEBE0F7-D5C5-4AA2-B6EC-25F26BD55C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03" r="37435" b="49022"/>
          <a:stretch>
            <a:fillRect/>
          </a:stretch>
        </p:blipFill>
        <p:spPr>
          <a:xfrm>
            <a:off x="3595718" y="8879279"/>
            <a:ext cx="792408" cy="1039110"/>
          </a:xfrm>
          <a:prstGeom prst="rect">
            <a:avLst/>
          </a:prstGeom>
        </p:spPr>
      </p:pic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08E08937-3B96-43B2-806F-18284D89CA67}"/>
              </a:ext>
            </a:extLst>
          </p:cNvPr>
          <p:cNvSpPr txBox="1"/>
          <p:nvPr/>
        </p:nvSpPr>
        <p:spPr>
          <a:xfrm>
            <a:off x="4563800" y="4841111"/>
            <a:ext cx="18070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ともに学ぶ女性の健康課題</a:t>
            </a: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E33C668D-AE41-4EB4-A215-8F41704F94FE}"/>
              </a:ext>
            </a:extLst>
          </p:cNvPr>
          <p:cNvSpPr txBox="1"/>
          <p:nvPr/>
        </p:nvSpPr>
        <p:spPr>
          <a:xfrm>
            <a:off x="504180" y="6096157"/>
            <a:ext cx="18070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睡眠は健康の土台</a:t>
            </a: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375FB4C9-00A2-455F-8F19-8B25575B2549}"/>
              </a:ext>
            </a:extLst>
          </p:cNvPr>
          <p:cNvSpPr txBox="1"/>
          <p:nvPr/>
        </p:nvSpPr>
        <p:spPr>
          <a:xfrm>
            <a:off x="4799179" y="6040612"/>
            <a:ext cx="1351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　日々のストレス　</a:t>
            </a:r>
            <a:endParaRPr kumimoji="1" lang="en-US" altLang="ja-JP" sz="800" dirty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algn="ctr"/>
            <a:r>
              <a:rPr kumimoji="1" lang="ja-JP" altLang="en-US" sz="8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うまく対処できてますか</a:t>
            </a: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57AF70D-6EFF-4FA2-B295-EB66554D04BD}"/>
              </a:ext>
            </a:extLst>
          </p:cNvPr>
          <p:cNvSpPr txBox="1"/>
          <p:nvPr/>
        </p:nvSpPr>
        <p:spPr>
          <a:xfrm>
            <a:off x="716202" y="7266721"/>
            <a:ext cx="14518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健診結果どうでしたか？</a:t>
            </a:r>
            <a:endParaRPr kumimoji="1" lang="en-US" altLang="ja-JP" sz="800" dirty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algn="ctr"/>
            <a:r>
              <a:rPr kumimoji="1" lang="ja-JP" altLang="en-US" sz="8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生活習慣を見直したい人へ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DEF76C25-EC60-47FE-A474-6593A0CE6A6C}"/>
              </a:ext>
            </a:extLst>
          </p:cNvPr>
          <p:cNvSpPr txBox="1"/>
          <p:nvPr/>
        </p:nvSpPr>
        <p:spPr>
          <a:xfrm>
            <a:off x="2571932" y="7315862"/>
            <a:ext cx="18070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いざ介護するとき、</a:t>
            </a:r>
            <a:endParaRPr kumimoji="1" lang="en-US" altLang="ja-JP" sz="800" dirty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algn="ctr"/>
            <a:r>
              <a:rPr kumimoji="1" lang="ja-JP" altLang="en-US" sz="8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介護されるときに備えて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731576E5-C906-494D-9E4E-90FB569CD3F6}"/>
              </a:ext>
            </a:extLst>
          </p:cNvPr>
          <p:cNvSpPr txBox="1"/>
          <p:nvPr/>
        </p:nvSpPr>
        <p:spPr>
          <a:xfrm>
            <a:off x="4740266" y="7291336"/>
            <a:ext cx="1510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リテラシーとして</a:t>
            </a:r>
            <a:endParaRPr kumimoji="1" lang="en-US" altLang="ja-JP" sz="900" dirty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algn="ctr"/>
            <a:r>
              <a:rPr kumimoji="1" lang="ja-JP" altLang="en-US" sz="900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知っておきたい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E2663B15-3A93-446B-B97B-B8BFEF271240}"/>
              </a:ext>
            </a:extLst>
          </p:cNvPr>
          <p:cNvSpPr txBox="1"/>
          <p:nvPr/>
        </p:nvSpPr>
        <p:spPr>
          <a:xfrm>
            <a:off x="4220359" y="9087384"/>
            <a:ext cx="1281356" cy="200055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※11</a:t>
            </a:r>
            <a:r>
              <a:rPr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月中旬公開予定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CBAC5E24-D62D-44F4-AF96-86F3B4B754AC}"/>
              </a:ext>
            </a:extLst>
          </p:cNvPr>
          <p:cNvSpPr/>
          <p:nvPr/>
        </p:nvSpPr>
        <p:spPr>
          <a:xfrm>
            <a:off x="517239" y="4785904"/>
            <a:ext cx="1812593" cy="1129697"/>
          </a:xfrm>
          <a:prstGeom prst="roundRect">
            <a:avLst>
              <a:gd name="adj" fmla="val 4863"/>
            </a:avLst>
          </a:prstGeom>
          <a:solidFill>
            <a:srgbClr val="FFFFAB"/>
          </a:solidFill>
          <a:ln w="19050">
            <a:solidFill>
              <a:srgbClr val="ED8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楕円 91">
            <a:extLst>
              <a:ext uri="{FF2B5EF4-FFF2-40B4-BE49-F238E27FC236}">
                <a16:creationId xmlns:a16="http://schemas.microsoft.com/office/drawing/2014/main" id="{F9BE600F-4D27-40EB-B0A3-E7033C739D40}"/>
              </a:ext>
            </a:extLst>
          </p:cNvPr>
          <p:cNvSpPr/>
          <p:nvPr/>
        </p:nvSpPr>
        <p:spPr>
          <a:xfrm>
            <a:off x="414301" y="4736342"/>
            <a:ext cx="407925" cy="429369"/>
          </a:xfrm>
          <a:prstGeom prst="ellipse">
            <a:avLst/>
          </a:prstGeom>
          <a:solidFill>
            <a:srgbClr val="D3C4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Arial Black" panose="020B0A04020102020204" pitchFamily="34" charset="0"/>
              </a:rPr>
              <a:t>1</a:t>
            </a:r>
            <a:endParaRPr kumimoji="1" lang="ja-JP" altLang="en-US" sz="1600" b="1" dirty="0">
              <a:latin typeface="Arial Black" panose="020B0A040201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2307B45-CAC6-ED8C-68E5-FFAA7CDBF06D}"/>
              </a:ext>
            </a:extLst>
          </p:cNvPr>
          <p:cNvSpPr txBox="1"/>
          <p:nvPr/>
        </p:nvSpPr>
        <p:spPr>
          <a:xfrm>
            <a:off x="666916" y="5083642"/>
            <a:ext cx="155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肩</a:t>
            </a:r>
            <a:r>
              <a:rPr kumimoji="1" lang="ja-JP" altLang="en-US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こり</a:t>
            </a:r>
            <a:r>
              <a:rPr kumimoji="1" lang="ja-JP" altLang="en-US" sz="24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腰痛</a:t>
            </a:r>
            <a:endParaRPr kumimoji="1" lang="en-US" altLang="ja-JP" sz="2400" b="1" dirty="0">
              <a:solidFill>
                <a:srgbClr val="FF575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エクササイズ</a:t>
            </a: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159F0FBE-21CA-4605-8AA6-F63DE04E30CE}"/>
              </a:ext>
            </a:extLst>
          </p:cNvPr>
          <p:cNvSpPr txBox="1"/>
          <p:nvPr/>
        </p:nvSpPr>
        <p:spPr>
          <a:xfrm>
            <a:off x="695946" y="4845134"/>
            <a:ext cx="15878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chemeClr val="accent4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知識と運動で不調解消へ</a:t>
            </a: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1620B724-D350-405B-A776-C0E28269F60A}"/>
              </a:ext>
            </a:extLst>
          </p:cNvPr>
          <p:cNvSpPr txBox="1"/>
          <p:nvPr/>
        </p:nvSpPr>
        <p:spPr>
          <a:xfrm>
            <a:off x="2673779" y="4994310"/>
            <a:ext cx="15565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腸</a:t>
            </a:r>
            <a:r>
              <a:rPr kumimoji="1" lang="ja-JP" altLang="en-US" sz="11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からはじめる</a:t>
            </a:r>
            <a:endParaRPr kumimoji="1" lang="en-US" altLang="ja-JP" sz="110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1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生活習慣改善</a:t>
            </a: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603A712D-D062-46BA-B95A-D1FFFD073538}"/>
              </a:ext>
            </a:extLst>
          </p:cNvPr>
          <p:cNvSpPr txBox="1"/>
          <p:nvPr/>
        </p:nvSpPr>
        <p:spPr>
          <a:xfrm>
            <a:off x="4679844" y="5082259"/>
            <a:ext cx="155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女性</a:t>
            </a:r>
            <a:r>
              <a:rPr kumimoji="1" lang="ja-JP" altLang="en-US" sz="1600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の健康</a:t>
            </a:r>
            <a:r>
              <a:rPr kumimoji="1" lang="ja-JP" altLang="en-US" sz="12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</a:t>
            </a:r>
            <a:endParaRPr kumimoji="1" lang="en-US" altLang="ja-JP" sz="120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知るセミナー</a:t>
            </a:r>
            <a:endParaRPr kumimoji="1" lang="ja-JP" altLang="en-US" sz="140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4AEBC2CF-0CB9-4BF6-AA22-C78D64C62FD5}"/>
              </a:ext>
            </a:extLst>
          </p:cNvPr>
          <p:cNvSpPr txBox="1"/>
          <p:nvPr/>
        </p:nvSpPr>
        <p:spPr>
          <a:xfrm>
            <a:off x="708390" y="6292140"/>
            <a:ext cx="1425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スリープ</a:t>
            </a:r>
            <a:endParaRPr kumimoji="1" lang="en-US" altLang="ja-JP" sz="2400" b="1" dirty="0">
              <a:solidFill>
                <a:srgbClr val="FF575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タフネスセミナー</a:t>
            </a:r>
            <a:endParaRPr kumimoji="1" lang="en-US" altLang="ja-JP" sz="120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3DA3A7A2-0B0A-4042-84E3-E47634F5E87E}"/>
              </a:ext>
            </a:extLst>
          </p:cNvPr>
          <p:cNvSpPr txBox="1"/>
          <p:nvPr/>
        </p:nvSpPr>
        <p:spPr>
          <a:xfrm>
            <a:off x="4731248" y="6304543"/>
            <a:ext cx="1452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メンタル</a:t>
            </a:r>
            <a:endParaRPr kumimoji="1" lang="en-US" altLang="ja-JP" sz="2400" b="1" dirty="0">
              <a:solidFill>
                <a:srgbClr val="FF575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rgbClr val="5A5656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タフネスセミナー</a:t>
            </a:r>
            <a:endParaRPr kumimoji="1" lang="en-US" altLang="ja-JP" sz="1200" dirty="0">
              <a:solidFill>
                <a:srgbClr val="5A5656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C4AEC24-522C-A270-538B-3E25B90E46D1}"/>
              </a:ext>
            </a:extLst>
          </p:cNvPr>
          <p:cNvSpPr/>
          <p:nvPr/>
        </p:nvSpPr>
        <p:spPr>
          <a:xfrm>
            <a:off x="2239333" y="5788697"/>
            <a:ext cx="2315602" cy="1487994"/>
          </a:xfrm>
          <a:prstGeom prst="rect">
            <a:avLst/>
          </a:prstGeom>
          <a:solidFill>
            <a:schemeClr val="bg1"/>
          </a:solidFill>
          <a:ln w="79375" cmpd="sng">
            <a:solidFill>
              <a:srgbClr val="F6C4C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C02D2E57-5E0C-6E8C-C50E-2BAF5EE54CE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1890" r="5096"/>
          <a:stretch/>
        </p:blipFill>
        <p:spPr>
          <a:xfrm rot="936164">
            <a:off x="3355457" y="5968552"/>
            <a:ext cx="1080560" cy="307413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615DCE7-68B7-CD8B-4CC7-B49A73E9A819}"/>
              </a:ext>
            </a:extLst>
          </p:cNvPr>
          <p:cNvSpPr txBox="1"/>
          <p:nvPr/>
        </p:nvSpPr>
        <p:spPr>
          <a:xfrm rot="583611">
            <a:off x="3405624" y="5928998"/>
            <a:ext cx="10757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講座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83" name="図 82">
            <a:extLst>
              <a:ext uri="{FF2B5EF4-FFF2-40B4-BE49-F238E27FC236}">
                <a16:creationId xmlns:a16="http://schemas.microsoft.com/office/drawing/2014/main" id="{5BA4B897-0E04-1D25-F457-8CEED3F255D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333" y="6748231"/>
            <a:ext cx="361964" cy="503163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B70DAA5-04B4-0B1E-90CC-1D023E4206E8}"/>
              </a:ext>
            </a:extLst>
          </p:cNvPr>
          <p:cNvSpPr txBox="1"/>
          <p:nvPr/>
        </p:nvSpPr>
        <p:spPr>
          <a:xfrm>
            <a:off x="2618901" y="6192445"/>
            <a:ext cx="1880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講座全て</a:t>
            </a: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何度でも視聴できます！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6" name="楕円 85">
            <a:extLst>
              <a:ext uri="{FF2B5EF4-FFF2-40B4-BE49-F238E27FC236}">
                <a16:creationId xmlns:a16="http://schemas.microsoft.com/office/drawing/2014/main" id="{C9EC88B2-7057-752E-859C-52137C7F76EC}"/>
              </a:ext>
            </a:extLst>
          </p:cNvPr>
          <p:cNvSpPr/>
          <p:nvPr/>
        </p:nvSpPr>
        <p:spPr>
          <a:xfrm>
            <a:off x="3021371" y="6677162"/>
            <a:ext cx="1328668" cy="378361"/>
          </a:xfrm>
          <a:prstGeom prst="ellipse">
            <a:avLst/>
          </a:prstGeom>
          <a:solidFill>
            <a:srgbClr val="FF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87" name="二等辺三角形 86">
            <a:extLst>
              <a:ext uri="{FF2B5EF4-FFF2-40B4-BE49-F238E27FC236}">
                <a16:creationId xmlns:a16="http://schemas.microsoft.com/office/drawing/2014/main" id="{7077D8DB-6AA0-EEBF-CD7C-E0E3170FFE6D}"/>
              </a:ext>
            </a:extLst>
          </p:cNvPr>
          <p:cNvSpPr/>
          <p:nvPr/>
        </p:nvSpPr>
        <p:spPr>
          <a:xfrm rot="14685879">
            <a:off x="3090783" y="6686829"/>
            <a:ext cx="225874" cy="521308"/>
          </a:xfrm>
          <a:prstGeom prst="triangle">
            <a:avLst/>
          </a:prstGeom>
          <a:solidFill>
            <a:srgbClr val="FF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22FF803F-C0C7-5B5F-903C-CE8E3BB5622B}"/>
              </a:ext>
            </a:extLst>
          </p:cNvPr>
          <p:cNvSpPr txBox="1"/>
          <p:nvPr/>
        </p:nvSpPr>
        <p:spPr>
          <a:xfrm>
            <a:off x="3077674" y="6748727"/>
            <a:ext cx="15104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気になる講座からどうぞ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FDE06135-A03D-4B63-9D26-82E4EA2433F5}"/>
              </a:ext>
            </a:extLst>
          </p:cNvPr>
          <p:cNvSpPr txBox="1"/>
          <p:nvPr/>
        </p:nvSpPr>
        <p:spPr>
          <a:xfrm>
            <a:off x="2275693" y="5573707"/>
            <a:ext cx="8993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rgbClr val="F5B033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８</a:t>
            </a:r>
            <a:endParaRPr kumimoji="1" lang="ja-JP" altLang="en-US" sz="23900" b="1" dirty="0">
              <a:solidFill>
                <a:srgbClr val="F5B033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93F073C8-DC42-4E35-AA03-9A800FC4BD34}"/>
              </a:ext>
            </a:extLst>
          </p:cNvPr>
          <p:cNvSpPr txBox="1"/>
          <p:nvPr/>
        </p:nvSpPr>
        <p:spPr>
          <a:xfrm>
            <a:off x="746025" y="8141620"/>
            <a:ext cx="1429807" cy="2308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kumimoji="1" lang="ja-JP" altLang="en-US" sz="900" dirty="0">
                <a:solidFill>
                  <a:srgbClr val="5A565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～カラダかわるセミナー～</a:t>
            </a:r>
          </a:p>
        </p:txBody>
      </p:sp>
    </p:spTree>
    <p:extLst>
      <p:ext uri="{BB962C8B-B14F-4D97-AF65-F5344CB8AC3E}">
        <p14:creationId xmlns:p14="http://schemas.microsoft.com/office/powerpoint/2010/main" val="4148353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1212</TotalTime>
  <Words>301</Words>
  <Application>Microsoft Office PowerPoint</Application>
  <PresentationFormat>A4 210 x 297 mm</PresentationFormat>
  <Paragraphs>62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BIZ UDゴシック</vt:lpstr>
      <vt:lpstr>HGP行書体</vt:lpstr>
      <vt:lpstr>メイリオ</vt:lpstr>
      <vt:lpstr>游ゴシック</vt:lpstr>
      <vt:lpstr>游ゴシック Medium</vt:lpstr>
      <vt:lpstr>Arial</vt:lpstr>
      <vt:lpstr>Arial Black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浩一 清水</dc:creator>
  <cp:lastModifiedBy>k.shimizu</cp:lastModifiedBy>
  <cp:revision>60</cp:revision>
  <cp:lastPrinted>2025-10-23T05:22:31Z</cp:lastPrinted>
  <dcterms:created xsi:type="dcterms:W3CDTF">2024-09-17T00:27:11Z</dcterms:created>
  <dcterms:modified xsi:type="dcterms:W3CDTF">2025-10-24T07:56:41Z</dcterms:modified>
</cp:coreProperties>
</file>